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58" r:id="rId6"/>
    <p:sldId id="261" r:id="rId7"/>
    <p:sldId id="262" r:id="rId8"/>
    <p:sldId id="263" r:id="rId9"/>
    <p:sldId id="264" r:id="rId10"/>
    <p:sldId id="265" r:id="rId11"/>
    <p:sldId id="266" r:id="rId12"/>
    <p:sldId id="271" r:id="rId13"/>
    <p:sldId id="267" r:id="rId14"/>
    <p:sldId id="268" r:id="rId15"/>
    <p:sldId id="269" r:id="rId16"/>
    <p:sldId id="270"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65" d="100"/>
          <a:sy n="65" d="100"/>
        </p:scale>
        <p:origin x="3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80BD9-69C2-4292-82FF-A6836C8F84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EDFE9-1579-4B65-99C5-4AFCBF3764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794E5D-D169-44A1-8C72-D5ACBA9E2E3B}"/>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5" name="Footer Placeholder 4">
            <a:extLst>
              <a:ext uri="{FF2B5EF4-FFF2-40B4-BE49-F238E27FC236}">
                <a16:creationId xmlns:a16="http://schemas.microsoft.com/office/drawing/2014/main" id="{6EA7E0FB-CD0F-4191-A159-A94AAB425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1B749-0B3A-45C8-A4B2-249EED4A9E57}"/>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406516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4854-9DA6-48EE-8C7B-6FE0C1740B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479A30-D3A0-42E3-BE91-47B82B021F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A7E1D-63C2-47C5-A334-DBA1B19E7D1B}"/>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5" name="Footer Placeholder 4">
            <a:extLst>
              <a:ext uri="{FF2B5EF4-FFF2-40B4-BE49-F238E27FC236}">
                <a16:creationId xmlns:a16="http://schemas.microsoft.com/office/drawing/2014/main" id="{84BBDBB1-34BF-4B95-B645-3C031C92D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DFEF77-71F8-48D2-9883-3033BD507B2F}"/>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149757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6CB14-4926-4691-A1A9-042986C762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ACD924-B499-41B0-BE1E-86B5EC00EF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B1BFF6-A44B-4289-A3D3-DF5D56E8361A}"/>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5" name="Footer Placeholder 4">
            <a:extLst>
              <a:ext uri="{FF2B5EF4-FFF2-40B4-BE49-F238E27FC236}">
                <a16:creationId xmlns:a16="http://schemas.microsoft.com/office/drawing/2014/main" id="{35E9F6D6-1C8B-46A2-8665-69221C830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3E4795-94BB-4DA4-B7AE-EAE630C86A68}"/>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806340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41E7-B383-4A93-9A5D-DF9061399F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9CEFCA-DE63-4C5E-8BF7-6C7D7F2D51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B8DC7-2194-4627-8A41-264E02292606}"/>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5" name="Footer Placeholder 4">
            <a:extLst>
              <a:ext uri="{FF2B5EF4-FFF2-40B4-BE49-F238E27FC236}">
                <a16:creationId xmlns:a16="http://schemas.microsoft.com/office/drawing/2014/main" id="{7483AEF3-9CBE-477C-A38B-E97D49757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4AFE19-41B9-4B1F-841C-065FC7078869}"/>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304887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E664-6F5B-43AD-8CA7-1582B14F9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F15026-AF44-41FE-8239-EFBB9A3678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4C8BA8-9647-4A2F-B870-DEDB3D1AF1D8}"/>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5" name="Footer Placeholder 4">
            <a:extLst>
              <a:ext uri="{FF2B5EF4-FFF2-40B4-BE49-F238E27FC236}">
                <a16:creationId xmlns:a16="http://schemas.microsoft.com/office/drawing/2014/main" id="{08A02CAC-DD4D-4D19-B98F-EB610DDE9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9300B-21BF-45CA-A753-27FC567CB5DB}"/>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155161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5CD6-A144-435A-BA3E-0D9D1785E3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BD6C9-184D-452E-8D54-85EB50E12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35144B-9F2F-4940-AD11-E0D5E8E43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F19F9-8754-4671-9FD1-E2BFE649FD66}"/>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6" name="Footer Placeholder 5">
            <a:extLst>
              <a:ext uri="{FF2B5EF4-FFF2-40B4-BE49-F238E27FC236}">
                <a16:creationId xmlns:a16="http://schemas.microsoft.com/office/drawing/2014/main" id="{027E3F53-AE22-4FC1-A909-767FA077D3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961A60-6030-47C9-A781-8D348C3891E5}"/>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1188342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62F0-EC47-4816-81CF-701A4711BA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62C9DB-D505-42FC-9866-607CD23E3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9CEE3B-E558-4170-8093-0CB7DBD11D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68D67-64F3-4A57-9B05-FAB25425D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915844-6BAB-4C2B-9C36-7A20B09FC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25834A-4B98-45B6-9529-7C646E18521C}"/>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8" name="Footer Placeholder 7">
            <a:extLst>
              <a:ext uri="{FF2B5EF4-FFF2-40B4-BE49-F238E27FC236}">
                <a16:creationId xmlns:a16="http://schemas.microsoft.com/office/drawing/2014/main" id="{6F020B69-FD3F-4CC0-B163-6A28749DC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69B7BF-62FF-4D14-836D-15FB1A7BD05B}"/>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2096259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DF70-4AB9-4DE7-AC7E-C057400E97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EA60FB-5E3B-43E6-A0CA-092B7FEF54CB}"/>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4" name="Footer Placeholder 3">
            <a:extLst>
              <a:ext uri="{FF2B5EF4-FFF2-40B4-BE49-F238E27FC236}">
                <a16:creationId xmlns:a16="http://schemas.microsoft.com/office/drawing/2014/main" id="{F74F1D38-CA39-426C-8F66-95D7B8BD1A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1F4EC-5729-46DC-9C14-C747444B3FE3}"/>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1289002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0AB62-8FAB-4A91-B199-4D4D95132F74}"/>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3" name="Footer Placeholder 2">
            <a:extLst>
              <a:ext uri="{FF2B5EF4-FFF2-40B4-BE49-F238E27FC236}">
                <a16:creationId xmlns:a16="http://schemas.microsoft.com/office/drawing/2014/main" id="{8E479112-6DC2-4464-BE59-5CABB84169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197F61-6AC3-431E-AF7C-8CE7383D76F2}"/>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2394189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824D-4819-4AF1-BA82-C3F4D5890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A9C3F1-CC94-4574-98AA-E57C07F2A9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23726E-D02F-4729-BA0C-F66307F0F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76AD81-2C17-4D21-9568-4F8216383772}"/>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6" name="Footer Placeholder 5">
            <a:extLst>
              <a:ext uri="{FF2B5EF4-FFF2-40B4-BE49-F238E27FC236}">
                <a16:creationId xmlns:a16="http://schemas.microsoft.com/office/drawing/2014/main" id="{CA85C831-FA89-4986-A32E-EC192027E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8C982-EE0D-424E-8933-3912FE15713B}"/>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251830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625CB-5C6E-454D-AA0A-EED3FEB7C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C3BAFF-00C8-4DA0-A5E0-D97FA8B46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0B95B0-3D8C-4693-8E79-7E9A4B33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8FDD97-D81E-4CA3-B530-DD414BB13571}"/>
              </a:ext>
            </a:extLst>
          </p:cNvPr>
          <p:cNvSpPr>
            <a:spLocks noGrp="1"/>
          </p:cNvSpPr>
          <p:nvPr>
            <p:ph type="dt" sz="half" idx="10"/>
          </p:nvPr>
        </p:nvSpPr>
        <p:spPr/>
        <p:txBody>
          <a:bodyPr/>
          <a:lstStyle/>
          <a:p>
            <a:fld id="{5202D5C8-5BF8-4435-8747-1D2E7EB9A2AE}" type="datetimeFigureOut">
              <a:rPr lang="en-US" smtClean="0"/>
              <a:t>2/10/2024</a:t>
            </a:fld>
            <a:endParaRPr lang="en-US"/>
          </a:p>
        </p:txBody>
      </p:sp>
      <p:sp>
        <p:nvSpPr>
          <p:cNvPr id="6" name="Footer Placeholder 5">
            <a:extLst>
              <a:ext uri="{FF2B5EF4-FFF2-40B4-BE49-F238E27FC236}">
                <a16:creationId xmlns:a16="http://schemas.microsoft.com/office/drawing/2014/main" id="{43B3561A-1600-4ADD-9DF2-D8416FB26C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DDD9CF-F264-41F5-AC0B-8C90F70BAB7A}"/>
              </a:ext>
            </a:extLst>
          </p:cNvPr>
          <p:cNvSpPr>
            <a:spLocks noGrp="1"/>
          </p:cNvSpPr>
          <p:nvPr>
            <p:ph type="sldNum" sz="quarter" idx="12"/>
          </p:nvPr>
        </p:nvSpPr>
        <p:spPr/>
        <p:txBody>
          <a:bodyPr/>
          <a:lstStyle/>
          <a:p>
            <a:fld id="{F5AD6BD5-F0D3-42D6-9322-8294BBC35D53}" type="slidenum">
              <a:rPr lang="en-US" smtClean="0"/>
              <a:t>‹#›</a:t>
            </a:fld>
            <a:endParaRPr lang="en-US"/>
          </a:p>
        </p:txBody>
      </p:sp>
    </p:spTree>
    <p:extLst>
      <p:ext uri="{BB962C8B-B14F-4D97-AF65-F5344CB8AC3E}">
        <p14:creationId xmlns:p14="http://schemas.microsoft.com/office/powerpoint/2010/main" val="370153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74BE42-727A-4EA9-AEDB-928EA4FD8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80CA3-CA59-46B6-B1DD-19F4587F6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7AD88-70F6-4505-B985-64CF28965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2D5C8-5BF8-4435-8747-1D2E7EB9A2AE}" type="datetimeFigureOut">
              <a:rPr lang="en-US" smtClean="0"/>
              <a:t>2/10/2024</a:t>
            </a:fld>
            <a:endParaRPr lang="en-US"/>
          </a:p>
        </p:txBody>
      </p:sp>
      <p:sp>
        <p:nvSpPr>
          <p:cNvPr id="5" name="Footer Placeholder 4">
            <a:extLst>
              <a:ext uri="{FF2B5EF4-FFF2-40B4-BE49-F238E27FC236}">
                <a16:creationId xmlns:a16="http://schemas.microsoft.com/office/drawing/2014/main" id="{DC7772CC-26E0-47DA-A56E-0BAB5BB15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465D0D-89D8-43E6-A466-DA71F6326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6BD5-F0D3-42D6-9322-8294BBC35D53}" type="slidenum">
              <a:rPr lang="en-US" smtClean="0"/>
              <a:t>‹#›</a:t>
            </a:fld>
            <a:endParaRPr lang="en-US"/>
          </a:p>
        </p:txBody>
      </p:sp>
    </p:spTree>
    <p:extLst>
      <p:ext uri="{BB962C8B-B14F-4D97-AF65-F5344CB8AC3E}">
        <p14:creationId xmlns:p14="http://schemas.microsoft.com/office/powerpoint/2010/main" val="1396020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BEC45-128F-4557-9C99-E44872372F2F}"/>
              </a:ext>
            </a:extLst>
          </p:cNvPr>
          <p:cNvSpPr>
            <a:spLocks noGrp="1"/>
          </p:cNvSpPr>
          <p:nvPr>
            <p:ph type="ctrTitle"/>
          </p:nvPr>
        </p:nvSpPr>
        <p:spPr>
          <a:xfrm>
            <a:off x="1472916" y="398417"/>
            <a:ext cx="9144000" cy="1492102"/>
          </a:xfrm>
        </p:spPr>
        <p:txBody>
          <a:bodyPr>
            <a:normAutofit/>
          </a:bodyPr>
          <a:lstStyle/>
          <a:p>
            <a:r>
              <a:rPr lang="en-US" sz="8000" b="1" dirty="0">
                <a:solidFill>
                  <a:srgbClr val="FF0000"/>
                </a:solidFill>
                <a:latin typeface="Gabriola" panose="04040605051002020D02" pitchFamily="82" charset="0"/>
              </a:rPr>
              <a:t>Blood Examination</a:t>
            </a:r>
          </a:p>
        </p:txBody>
      </p:sp>
      <p:sp>
        <p:nvSpPr>
          <p:cNvPr id="3" name="Subtitle 2">
            <a:extLst>
              <a:ext uri="{FF2B5EF4-FFF2-40B4-BE49-F238E27FC236}">
                <a16:creationId xmlns:a16="http://schemas.microsoft.com/office/drawing/2014/main" id="{BC11126A-5BE0-426F-88B6-64B668F94D7E}"/>
              </a:ext>
            </a:extLst>
          </p:cNvPr>
          <p:cNvSpPr>
            <a:spLocks noGrp="1"/>
          </p:cNvSpPr>
          <p:nvPr>
            <p:ph type="subTitle" idx="1"/>
          </p:nvPr>
        </p:nvSpPr>
        <p:spPr>
          <a:xfrm>
            <a:off x="1798320" y="3210151"/>
            <a:ext cx="9144000" cy="3054181"/>
          </a:xfrm>
        </p:spPr>
        <p:txBody>
          <a:bodyPr>
            <a:normAutofit fontScale="77500" lnSpcReduction="20000"/>
          </a:bodyPr>
          <a:lstStyle/>
          <a:p>
            <a:r>
              <a:rPr lang="en-US" sz="4700" b="1" dirty="0">
                <a:latin typeface="Gabriola" panose="04040605051002020D02" pitchFamily="82" charset="0"/>
              </a:rPr>
              <a:t>Practical Parasitology</a:t>
            </a:r>
          </a:p>
          <a:p>
            <a:r>
              <a:rPr lang="en-US" sz="4700" b="1" dirty="0">
                <a:latin typeface="Gabriola" panose="04040605051002020D02" pitchFamily="82" charset="0"/>
              </a:rPr>
              <a:t>3</a:t>
            </a:r>
            <a:r>
              <a:rPr lang="en-US" sz="4700" b="1" baseline="30000" dirty="0">
                <a:latin typeface="Gabriola" panose="04040605051002020D02" pitchFamily="82" charset="0"/>
              </a:rPr>
              <a:t>rd</a:t>
            </a:r>
            <a:r>
              <a:rPr lang="en-US" sz="4700" b="1" dirty="0">
                <a:latin typeface="Gabriola" panose="04040605051002020D02" pitchFamily="82" charset="0"/>
              </a:rPr>
              <a:t> Class </a:t>
            </a:r>
          </a:p>
          <a:p>
            <a:endParaRPr lang="en-US" sz="4700" b="1" dirty="0">
              <a:latin typeface="Gabriola" panose="04040605051002020D02" pitchFamily="82" charset="0"/>
            </a:endParaRPr>
          </a:p>
          <a:p>
            <a:endParaRPr lang="en-US" sz="4700" b="1" dirty="0">
              <a:latin typeface="Gabriola" panose="04040605051002020D02" pitchFamily="82" charset="0"/>
            </a:endParaRPr>
          </a:p>
          <a:p>
            <a:endParaRPr lang="en-US" sz="4700" b="1" dirty="0">
              <a:latin typeface="Gabriola" panose="04040605051002020D02" pitchFamily="82" charset="0"/>
            </a:endParaRPr>
          </a:p>
          <a:p>
            <a:r>
              <a:rPr lang="en-US" sz="4700" b="1" dirty="0">
                <a:latin typeface="Gabriola" panose="04040605051002020D02" pitchFamily="82" charset="0"/>
              </a:rPr>
              <a:t>Prof. Dr. </a:t>
            </a:r>
            <a:r>
              <a:rPr lang="en-US" sz="4700" b="1" dirty="0" err="1">
                <a:latin typeface="Gabriola" panose="04040605051002020D02" pitchFamily="82" charset="0"/>
              </a:rPr>
              <a:t>Muna</a:t>
            </a:r>
            <a:r>
              <a:rPr lang="en-US" sz="4700" b="1" dirty="0">
                <a:latin typeface="Gabriola" panose="04040605051002020D02" pitchFamily="82" charset="0"/>
              </a:rPr>
              <a:t> M. Jori</a:t>
            </a:r>
          </a:p>
          <a:p>
            <a:endParaRPr lang="en-US" dirty="0"/>
          </a:p>
        </p:txBody>
      </p:sp>
    </p:spTree>
    <p:extLst>
      <p:ext uri="{BB962C8B-B14F-4D97-AF65-F5344CB8AC3E}">
        <p14:creationId xmlns:p14="http://schemas.microsoft.com/office/powerpoint/2010/main" val="365101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6AAF7B-AAE5-4933-90D7-777A69373552}"/>
              </a:ext>
            </a:extLst>
          </p:cNvPr>
          <p:cNvSpPr txBox="1"/>
          <p:nvPr/>
        </p:nvSpPr>
        <p:spPr>
          <a:xfrm>
            <a:off x="65132" y="69827"/>
            <a:ext cx="12126868" cy="6740307"/>
          </a:xfrm>
          <a:prstGeom prst="rect">
            <a:avLst/>
          </a:prstGeom>
          <a:no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The middle finger should be below the spreader slide while the slide is stabilized by the edges of the adjoining fingers. </a:t>
            </a:r>
          </a:p>
          <a:p>
            <a:endParaRPr lang="en-US" sz="2400" dirty="0">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II.</a:t>
            </a:r>
            <a:r>
              <a:rPr lang="en-US" sz="2400" dirty="0">
                <a:latin typeface="Arial" panose="020B0604020202020204" pitchFamily="34" charset="0"/>
                <a:cs typeface="Arial" panose="020B0604020202020204" pitchFamily="34" charset="0"/>
              </a:rPr>
              <a:t> The spreader slide should be held at a 45-degree angle and slowly drawn backward into the drop of blood. </a:t>
            </a:r>
          </a:p>
          <a:p>
            <a:r>
              <a:rPr lang="en-US" sz="2400" b="1" dirty="0">
                <a:solidFill>
                  <a:srgbClr val="FF0000"/>
                </a:solidFill>
                <a:latin typeface="Arial" panose="020B0604020202020204" pitchFamily="34" charset="0"/>
                <a:cs typeface="Arial" panose="020B0604020202020204" pitchFamily="34" charset="0"/>
              </a:rPr>
              <a:t>III.</a:t>
            </a:r>
            <a:r>
              <a:rPr lang="en-US" sz="2400" dirty="0">
                <a:latin typeface="Arial" panose="020B0604020202020204" pitchFamily="34" charset="0"/>
                <a:cs typeface="Arial" panose="020B0604020202020204" pitchFamily="34" charset="0"/>
              </a:rPr>
              <a:t> Once the edge of the spreader slide is in contact with the blood, the angle of the slide is lowered to about 25 degree  to allow the blood to flow evenly across the edge of the spreader slide. </a:t>
            </a:r>
          </a:p>
          <a:p>
            <a:endParaRPr lang="en-US" sz="2400" dirty="0">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IV.</a:t>
            </a:r>
            <a:r>
              <a:rPr lang="en-US" sz="2400" dirty="0">
                <a:latin typeface="Arial" panose="020B0604020202020204" pitchFamily="34" charset="0"/>
                <a:cs typeface="Arial" panose="020B0604020202020204" pitchFamily="34" charset="0"/>
              </a:rPr>
              <a:t> Once the blood has spread evenly across the edge of the spreader slide , quickly pushed the slide across the entire length of the slide containing the blood. </a:t>
            </a:r>
          </a:p>
          <a:p>
            <a:endParaRPr lang="en-US" sz="2400" dirty="0">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V.</a:t>
            </a:r>
            <a:r>
              <a:rPr lang="en-US" sz="2400" dirty="0">
                <a:latin typeface="Arial" panose="020B0604020202020204" pitchFamily="34" charset="0"/>
                <a:cs typeface="Arial" panose="020B0604020202020204" pitchFamily="34" charset="0"/>
              </a:rPr>
              <a:t> As the spreader moves, a thin film of blood will be left on the specimen slide. ideally the blood smear should cover 2/3 to 3/4 of the slide when correctly prepared. the goal is to achieve a wedge-shaped smear with a thin edge.</a:t>
            </a:r>
          </a:p>
          <a:p>
            <a:r>
              <a:rPr lang="en-US" sz="2400" dirty="0">
                <a:latin typeface="Arial" panose="020B0604020202020204" pitchFamily="34" charset="0"/>
                <a:cs typeface="Arial" panose="020B0604020202020204" pitchFamily="34" charset="0"/>
              </a:rPr>
              <a:t> </a:t>
            </a:r>
          </a:p>
          <a:p>
            <a:r>
              <a:rPr lang="en-US" sz="2400" b="1" dirty="0">
                <a:solidFill>
                  <a:srgbClr val="FF0000"/>
                </a:solidFill>
                <a:latin typeface="Arial" panose="020B0604020202020204" pitchFamily="34" charset="0"/>
                <a:cs typeface="Arial" panose="020B0604020202020204" pitchFamily="34" charset="0"/>
              </a:rPr>
              <a:t>VI. </a:t>
            </a:r>
            <a:r>
              <a:rPr lang="en-US" sz="2400" dirty="0">
                <a:latin typeface="Arial" panose="020B0604020202020204" pitchFamily="34" charset="0"/>
                <a:cs typeface="Arial" panose="020B0604020202020204" pitchFamily="34" charset="0"/>
              </a:rPr>
              <a:t>The blood smears should be air-dried. they should be labeled immediately with patient's name and date. </a:t>
            </a:r>
          </a:p>
        </p:txBody>
      </p:sp>
    </p:spTree>
    <p:extLst>
      <p:ext uri="{BB962C8B-B14F-4D97-AF65-F5344CB8AC3E}">
        <p14:creationId xmlns:p14="http://schemas.microsoft.com/office/powerpoint/2010/main" val="1350307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81C9E-BA37-4F4D-A008-3C51116A7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007" y="316720"/>
            <a:ext cx="7708545" cy="5746927"/>
          </a:xfrm>
          <a:prstGeom prst="rect">
            <a:avLst/>
          </a:prstGeom>
        </p:spPr>
      </p:pic>
    </p:spTree>
    <p:extLst>
      <p:ext uri="{BB962C8B-B14F-4D97-AF65-F5344CB8AC3E}">
        <p14:creationId xmlns:p14="http://schemas.microsoft.com/office/powerpoint/2010/main" val="37582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DEXX - How to make a Blood Film in 3 steps(720P_HD)">
            <a:hlinkClick r:id="" action="ppaction://media"/>
            <a:extLst>
              <a:ext uri="{FF2B5EF4-FFF2-40B4-BE49-F238E27FC236}">
                <a16:creationId xmlns:a16="http://schemas.microsoft.com/office/drawing/2014/main" id="{041ED472-5785-4846-87A8-81D2803FFE6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14400" y="265635"/>
            <a:ext cx="10339361" cy="5930829"/>
          </a:xfrm>
          <a:prstGeom prst="rect">
            <a:avLst/>
          </a:prstGeom>
        </p:spPr>
      </p:pic>
    </p:spTree>
    <p:extLst>
      <p:ext uri="{BB962C8B-B14F-4D97-AF65-F5344CB8AC3E}">
        <p14:creationId xmlns:p14="http://schemas.microsoft.com/office/powerpoint/2010/main" val="355122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A5E119-962A-44B1-8372-662F322C12B9}"/>
              </a:ext>
            </a:extLst>
          </p:cNvPr>
          <p:cNvSpPr txBox="1"/>
          <p:nvPr/>
        </p:nvSpPr>
        <p:spPr>
          <a:xfrm>
            <a:off x="0" y="301394"/>
            <a:ext cx="12474664" cy="6432530"/>
          </a:xfrm>
          <a:prstGeom prst="rect">
            <a:avLst/>
          </a:prstGeom>
          <a:no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B. Thick blood film: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Thick blood films are prepared to identified nematode microfilaria. these are soaked in water or in aqueous solution of stain (Giemsa) to leach out the hemoglobin out of the red cells. if the stain is alcoholic stain (Leishman) the films are immersed in water and </a:t>
            </a:r>
          </a:p>
          <a:p>
            <a:r>
              <a:rPr lang="en-US" sz="2400" dirty="0">
                <a:latin typeface="Arial" panose="020B0604020202020204" pitchFamily="34" charset="0"/>
                <a:cs typeface="Arial" panose="020B0604020202020204" pitchFamily="34" charset="0"/>
              </a:rPr>
              <a:t>agitated gently until colorless, the films are dried in air before staining. </a:t>
            </a:r>
          </a:p>
          <a:p>
            <a:endParaRPr lang="en-US" sz="2400" dirty="0">
              <a:latin typeface="Arial" panose="020B0604020202020204" pitchFamily="34" charset="0"/>
              <a:cs typeface="Arial" panose="020B0604020202020204" pitchFamily="34" charset="0"/>
            </a:endParaRPr>
          </a:p>
          <a:p>
            <a:pPr algn="ctr"/>
            <a:r>
              <a:rPr lang="en-US" sz="2800" b="1" dirty="0">
                <a:solidFill>
                  <a:srgbClr val="FF0000"/>
                </a:solidFill>
                <a:latin typeface="Arial" panose="020B0604020202020204" pitchFamily="34" charset="0"/>
                <a:cs typeface="Arial" panose="020B0604020202020204" pitchFamily="34" charset="0"/>
              </a:rPr>
              <a:t>2. Staining: </a:t>
            </a:r>
          </a:p>
          <a:p>
            <a:endParaRPr lang="en-US" sz="2400" b="1" dirty="0">
              <a:solidFill>
                <a:srgbClr val="FF0000"/>
              </a:solidFill>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a. Giemsa Stain: </a:t>
            </a:r>
          </a:p>
          <a:p>
            <a:r>
              <a:rPr lang="en-US" sz="2400" dirty="0">
                <a:latin typeface="Arial" panose="020B0604020202020204" pitchFamily="34" charset="0"/>
                <a:cs typeface="Arial" panose="020B0604020202020204" pitchFamily="34" charset="0"/>
              </a:rPr>
              <a:t>I. Preparation of Stain :</a:t>
            </a:r>
          </a:p>
          <a:p>
            <a:r>
              <a:rPr lang="en-US" sz="2400" dirty="0">
                <a:latin typeface="Arial" panose="020B0604020202020204" pitchFamily="34" charset="0"/>
                <a:cs typeface="Arial" panose="020B0604020202020204" pitchFamily="34" charset="0"/>
              </a:rPr>
              <a:t>Giemsa stain 0.75 gm ,          Glycerol 25 ml  .     Methanol 75ml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preparation, the stain is placed in a mortar glycerol is added to make a paste with pestle. Then methanol is added and stirred for mixing. Finally, stain is poured into a dark bottle and incubated at 37 C for 24 h. (Giemsa working solution prepared by adding 1 part of  Giemsa stain solution to 10 parts of buffered water (pH= 7.2). </a:t>
            </a:r>
          </a:p>
        </p:txBody>
      </p:sp>
    </p:spTree>
    <p:extLst>
      <p:ext uri="{BB962C8B-B14F-4D97-AF65-F5344CB8AC3E}">
        <p14:creationId xmlns:p14="http://schemas.microsoft.com/office/powerpoint/2010/main" val="116463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E32BED-4E84-4435-B191-9394FCCFDC85}"/>
              </a:ext>
            </a:extLst>
          </p:cNvPr>
          <p:cNvSpPr txBox="1"/>
          <p:nvPr/>
        </p:nvSpPr>
        <p:spPr>
          <a:xfrm>
            <a:off x="264358" y="109015"/>
            <a:ext cx="11927641" cy="6001643"/>
          </a:xfrm>
          <a:prstGeom prst="rect">
            <a:avLst/>
          </a:prstGeom>
          <a:no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II. Procedure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 Fixed the air dried film with methanol for 2 minutes. </a:t>
            </a:r>
          </a:p>
          <a:p>
            <a:r>
              <a:rPr lang="en-US" sz="2400" dirty="0">
                <a:latin typeface="Arial" panose="020B0604020202020204" pitchFamily="34" charset="0"/>
                <a:cs typeface="Arial" panose="020B0604020202020204" pitchFamily="34" charset="0"/>
              </a:rPr>
              <a:t>2- Allow the smear to dry and then immerse it in Giemsa working solution for 45 min. </a:t>
            </a:r>
          </a:p>
          <a:p>
            <a:r>
              <a:rPr lang="en-US" sz="2400" dirty="0">
                <a:latin typeface="Arial" panose="020B0604020202020204" pitchFamily="34" charset="0"/>
                <a:cs typeface="Arial" panose="020B0604020202020204" pitchFamily="34" charset="0"/>
              </a:rPr>
              <a:t>3- Discard the excess stain and rinse the slide in buffered water. </a:t>
            </a:r>
          </a:p>
          <a:p>
            <a:r>
              <a:rPr lang="en-US" sz="2400" dirty="0">
                <a:latin typeface="Arial" panose="020B0604020202020204" pitchFamily="34" charset="0"/>
                <a:cs typeface="Arial" panose="020B0604020202020204" pitchFamily="34" charset="0"/>
              </a:rPr>
              <a:t>4- Drain the slide thoroughly in vertical position and allow them to air dry. </a:t>
            </a:r>
          </a:p>
          <a:p>
            <a:r>
              <a:rPr lang="en-US" sz="2400" dirty="0">
                <a:latin typeface="Arial" panose="020B0604020202020204" pitchFamily="34" charset="0"/>
                <a:cs typeface="Arial" panose="020B0604020202020204" pitchFamily="34" charset="0"/>
              </a:rPr>
              <a:t>5- Wipe the bottom sides of the slide before drying. </a:t>
            </a:r>
          </a:p>
          <a:p>
            <a:r>
              <a:rPr lang="en-US" sz="2400" dirty="0">
                <a:latin typeface="Arial" panose="020B0604020202020204" pitchFamily="34" charset="0"/>
                <a:cs typeface="Arial" panose="020B0604020202020204" pitchFamily="34" charset="0"/>
              </a:rPr>
              <a:t>6- Mount the stained smear in a neutral mounting median (Canada balsam or DPX).</a:t>
            </a:r>
          </a:p>
          <a:p>
            <a:endParaRPr lang="en-US" sz="2400" dirty="0">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b. Leishman Stain: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   Preparation of Stain: </a:t>
            </a:r>
          </a:p>
          <a:p>
            <a:r>
              <a:rPr lang="en-US" sz="2400" dirty="0">
                <a:latin typeface="Arial" panose="020B0604020202020204" pitchFamily="34" charset="0"/>
                <a:cs typeface="Arial" panose="020B0604020202020204" pitchFamily="34" charset="0"/>
              </a:rPr>
              <a:t>Leishman stain 150 gm,        Methanol (pure) 100 ml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preparation, the stain and methanol are added into a dark bottle. the stain dissolve slowly and the bottle should be shaken from time to time during next two days.  </a:t>
            </a:r>
          </a:p>
        </p:txBody>
      </p:sp>
    </p:spTree>
    <p:extLst>
      <p:ext uri="{BB962C8B-B14F-4D97-AF65-F5344CB8AC3E}">
        <p14:creationId xmlns:p14="http://schemas.microsoft.com/office/powerpoint/2010/main" val="178916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242D36-52B4-4953-9E6A-6C1C618945F0}"/>
              </a:ext>
            </a:extLst>
          </p:cNvPr>
          <p:cNvSpPr txBox="1"/>
          <p:nvPr/>
        </p:nvSpPr>
        <p:spPr>
          <a:xfrm>
            <a:off x="0" y="0"/>
            <a:ext cx="12192000" cy="5262979"/>
          </a:xfrm>
          <a:prstGeom prst="rect">
            <a:avLst/>
          </a:prstGeom>
          <a:noFill/>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II. Procedure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1-Cover the air-dried blood smear with 7-10 drops of stain.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2-Dilute the stain solution with twice the number of buffered water drops (pH=6.5) after one minute.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3-Commleave it for 15-20 min. and then drain off the excess stain.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4- Rinse the stained slide with buffered water and keep it vertically for air-drying. </a:t>
            </a:r>
          </a:p>
          <a:p>
            <a:endParaRPr lang="en-US" sz="2400" dirty="0">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Note: </a:t>
            </a:r>
          </a:p>
          <a:p>
            <a:r>
              <a:rPr lang="en-US" sz="2400" dirty="0">
                <a:latin typeface="Arial" panose="020B0604020202020204" pitchFamily="34" charset="0"/>
                <a:cs typeface="Arial" panose="020B0604020202020204" pitchFamily="34" charset="0"/>
              </a:rPr>
              <a:t>There are also other stains to stain the blood films such as Wright's stain and Field's stain. </a:t>
            </a:r>
          </a:p>
        </p:txBody>
      </p:sp>
    </p:spTree>
    <p:extLst>
      <p:ext uri="{BB962C8B-B14F-4D97-AF65-F5344CB8AC3E}">
        <p14:creationId xmlns:p14="http://schemas.microsoft.com/office/powerpoint/2010/main" val="289836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6C8F0-A530-4F42-B93C-23BB20FEBF5E}"/>
              </a:ext>
            </a:extLst>
          </p:cNvPr>
          <p:cNvSpPr txBox="1"/>
          <p:nvPr/>
        </p:nvSpPr>
        <p:spPr>
          <a:xfrm>
            <a:off x="-71518" y="59602"/>
            <a:ext cx="12413363" cy="3046988"/>
          </a:xfrm>
          <a:prstGeom prst="rect">
            <a:avLst/>
          </a:prstGeom>
          <a:noFill/>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Examination of Blood-Stained Slide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blood smear is first viewed under low power to find an area for viewing that is, an area where the cells are not overlapping but are in only one layer close to one another. this area is usually located near the wedge-shaped end of the blood smear. A drop of immersion oil is then placed on the selected site and the 100X lens is moved into the oil while observing from the side. the smears should be examined following a zigzag path as shown in (fig. 2). Moving toward the thicker part of the smear. </a:t>
            </a:r>
          </a:p>
        </p:txBody>
      </p:sp>
      <p:pic>
        <p:nvPicPr>
          <p:cNvPr id="5" name="Picture 4">
            <a:extLst>
              <a:ext uri="{FF2B5EF4-FFF2-40B4-BE49-F238E27FC236}">
                <a16:creationId xmlns:a16="http://schemas.microsoft.com/office/drawing/2014/main" id="{FE3E1BEE-D797-4F19-B78A-EB688CEDF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717" y="3024162"/>
            <a:ext cx="6921854" cy="3833838"/>
          </a:xfrm>
          <a:prstGeom prst="rect">
            <a:avLst/>
          </a:prstGeom>
        </p:spPr>
      </p:pic>
    </p:spTree>
    <p:extLst>
      <p:ext uri="{BB962C8B-B14F-4D97-AF65-F5344CB8AC3E}">
        <p14:creationId xmlns:p14="http://schemas.microsoft.com/office/powerpoint/2010/main" val="47848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8DAB50-1766-49F5-942E-B1D04E8FD41E}"/>
              </a:ext>
            </a:extLst>
          </p:cNvPr>
          <p:cNvSpPr txBox="1"/>
          <p:nvPr/>
        </p:nvSpPr>
        <p:spPr>
          <a:xfrm>
            <a:off x="3651069" y="862148"/>
            <a:ext cx="5551715" cy="1446550"/>
          </a:xfrm>
          <a:prstGeom prst="rect">
            <a:avLst/>
          </a:prstGeom>
          <a:noFill/>
          <a:ln>
            <a:noFill/>
          </a:ln>
        </p:spPr>
        <p:txBody>
          <a:bodyPr wrap="square" rtlCol="0">
            <a:spAutoFit/>
          </a:bodyPr>
          <a:lstStyle/>
          <a:p>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abriola" panose="04040605051002020D02" pitchFamily="82" charset="0"/>
              </a:rPr>
              <a:t>GOOD LUCK</a:t>
            </a:r>
          </a:p>
        </p:txBody>
      </p:sp>
    </p:spTree>
    <p:extLst>
      <p:ext uri="{BB962C8B-B14F-4D97-AF65-F5344CB8AC3E}">
        <p14:creationId xmlns:p14="http://schemas.microsoft.com/office/powerpoint/2010/main" val="205163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6A07BB-57B9-4D7E-83EF-476FC2B4BBDB}"/>
              </a:ext>
            </a:extLst>
          </p:cNvPr>
          <p:cNvSpPr txBox="1"/>
          <p:nvPr/>
        </p:nvSpPr>
        <p:spPr>
          <a:xfrm>
            <a:off x="2998000" y="153546"/>
            <a:ext cx="6096850" cy="923330"/>
          </a:xfrm>
          <a:prstGeom prst="rect">
            <a:avLst/>
          </a:prstGeom>
          <a:noFill/>
        </p:spPr>
        <p:txBody>
          <a:bodyPr wrap="square">
            <a:spAutoFit/>
          </a:bodyPr>
          <a:lstStyle/>
          <a:p>
            <a:pPr algn="ctr"/>
            <a:r>
              <a:rPr lang="en-US" sz="5400" b="1" dirty="0">
                <a:solidFill>
                  <a:srgbClr val="FF0000"/>
                </a:solidFill>
                <a:latin typeface="Gabriola" panose="04040605051002020D02" pitchFamily="82" charset="0"/>
              </a:rPr>
              <a:t>Introduction</a:t>
            </a:r>
          </a:p>
        </p:txBody>
      </p:sp>
      <p:sp>
        <p:nvSpPr>
          <p:cNvPr id="5" name="TextBox 4">
            <a:extLst>
              <a:ext uri="{FF2B5EF4-FFF2-40B4-BE49-F238E27FC236}">
                <a16:creationId xmlns:a16="http://schemas.microsoft.com/office/drawing/2014/main" id="{3F38A9D3-DC38-42D4-AD92-478E595E143C}"/>
              </a:ext>
            </a:extLst>
          </p:cNvPr>
          <p:cNvSpPr txBox="1"/>
          <p:nvPr/>
        </p:nvSpPr>
        <p:spPr>
          <a:xfrm>
            <a:off x="411479" y="1783054"/>
            <a:ext cx="11625943" cy="1938992"/>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Examination for parasites should always be performed and examination for many samples, like, </a:t>
            </a:r>
            <a:r>
              <a:rPr lang="en-US" sz="2400" dirty="0" err="1">
                <a:latin typeface="Arial" panose="020B0604020202020204" pitchFamily="34" charset="0"/>
                <a:cs typeface="Arial" panose="020B0604020202020204" pitchFamily="34" charset="0"/>
              </a:rPr>
              <a:t>feaces</a:t>
            </a:r>
            <a:r>
              <a:rPr lang="en-US" sz="2400" dirty="0">
                <a:latin typeface="Arial" panose="020B0604020202020204" pitchFamily="34" charset="0"/>
                <a:cs typeface="Arial" panose="020B0604020202020204" pitchFamily="34" charset="0"/>
              </a:rPr>
              <a:t>, blood, urine, nasopharyngeal, genital tract. Blood examination used to identify blood parasites which may </a:t>
            </a:r>
            <a:r>
              <a:rPr lang="en-US" sz="2400" dirty="0">
                <a:solidFill>
                  <a:srgbClr val="FF0000"/>
                </a:solidFill>
                <a:latin typeface="Arial" panose="020B0604020202020204" pitchFamily="34" charset="0"/>
                <a:cs typeface="Arial" panose="020B0604020202020204" pitchFamily="34" charset="0"/>
              </a:rPr>
              <a:t>intracellular</a:t>
            </a:r>
            <a:r>
              <a:rPr lang="en-US" sz="2400" dirty="0">
                <a:latin typeface="Arial" panose="020B0604020202020204" pitchFamily="34" charset="0"/>
                <a:cs typeface="Arial" panose="020B0604020202020204" pitchFamily="34" charset="0"/>
              </a:rPr>
              <a:t> or </a:t>
            </a:r>
            <a:r>
              <a:rPr lang="en-US" sz="2400" dirty="0">
                <a:solidFill>
                  <a:srgbClr val="FF0000"/>
                </a:solidFill>
                <a:latin typeface="Arial" panose="020B0604020202020204" pitchFamily="34" charset="0"/>
                <a:cs typeface="Arial" panose="020B0604020202020204" pitchFamily="34" charset="0"/>
              </a:rPr>
              <a:t>extracellular</a:t>
            </a:r>
            <a:r>
              <a:rPr lang="en-US" sz="2400" dirty="0">
                <a:latin typeface="Arial" panose="020B0604020202020204" pitchFamily="34" charset="0"/>
                <a:cs typeface="Arial" panose="020B0604020202020204" pitchFamily="34" charset="0"/>
              </a:rPr>
              <a:t> and </a:t>
            </a:r>
            <a:r>
              <a:rPr lang="en-US" sz="2400" dirty="0">
                <a:solidFill>
                  <a:srgbClr val="FF0000"/>
                </a:solidFill>
                <a:latin typeface="Arial" panose="020B0604020202020204" pitchFamily="34" charset="0"/>
                <a:cs typeface="Arial" panose="020B0604020202020204" pitchFamily="34" charset="0"/>
              </a:rPr>
              <a:t>mostly protozoa</a:t>
            </a:r>
            <a:r>
              <a:rPr lang="en-US" sz="2400" dirty="0">
                <a:latin typeface="Arial" panose="020B0604020202020204" pitchFamily="34" charset="0"/>
                <a:cs typeface="Arial" panose="020B0604020202020204" pitchFamily="34" charset="0"/>
              </a:rPr>
              <a:t>, each animals with special site of blood collection which different from one to another as it’s below: </a:t>
            </a:r>
          </a:p>
        </p:txBody>
      </p:sp>
    </p:spTree>
    <p:extLst>
      <p:ext uri="{BB962C8B-B14F-4D97-AF65-F5344CB8AC3E}">
        <p14:creationId xmlns:p14="http://schemas.microsoft.com/office/powerpoint/2010/main" val="175000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4B1EE4-DEF2-4570-9F91-50A7A8D7BCC5}"/>
              </a:ext>
            </a:extLst>
          </p:cNvPr>
          <p:cNvSpPr txBox="1"/>
          <p:nvPr/>
        </p:nvSpPr>
        <p:spPr>
          <a:xfrm>
            <a:off x="301395" y="-383109"/>
            <a:ext cx="12192000" cy="954107"/>
          </a:xfrm>
          <a:prstGeom prst="rect">
            <a:avLst/>
          </a:prstGeom>
          <a:noFill/>
        </p:spPr>
        <p:txBody>
          <a:bodyPr wrap="square">
            <a:spAutoFit/>
          </a:bodyPr>
          <a:lstStyle/>
          <a:p>
            <a:endParaRPr lang="en-US" dirty="0"/>
          </a:p>
          <a:p>
            <a:endParaRPr lang="en-US" dirty="0"/>
          </a:p>
          <a:p>
            <a:r>
              <a:rPr lang="en-US" sz="2000" dirty="0">
                <a:latin typeface="Arial" panose="020B0604020202020204" pitchFamily="34" charset="0"/>
                <a:cs typeface="Arial" panose="020B0604020202020204" pitchFamily="34" charset="0"/>
              </a:rPr>
              <a:t>Table (1): sites of blood collection from different species </a:t>
            </a:r>
          </a:p>
        </p:txBody>
      </p:sp>
      <p:pic>
        <p:nvPicPr>
          <p:cNvPr id="6" name="Picture 5">
            <a:extLst>
              <a:ext uri="{FF2B5EF4-FFF2-40B4-BE49-F238E27FC236}">
                <a16:creationId xmlns:a16="http://schemas.microsoft.com/office/drawing/2014/main" id="{9B795863-1413-475E-A03A-614976562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34" y="848516"/>
            <a:ext cx="10358846" cy="6009484"/>
          </a:xfrm>
          <a:prstGeom prst="rect">
            <a:avLst/>
          </a:prstGeom>
        </p:spPr>
      </p:pic>
    </p:spTree>
    <p:extLst>
      <p:ext uri="{BB962C8B-B14F-4D97-AF65-F5344CB8AC3E}">
        <p14:creationId xmlns:p14="http://schemas.microsoft.com/office/powerpoint/2010/main" val="1529024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8B6A91-93C2-470D-9C56-B8CD6B44A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7714" y="196060"/>
            <a:ext cx="3141653" cy="2822993"/>
          </a:xfrm>
          <a:prstGeom prst="rect">
            <a:avLst/>
          </a:prstGeom>
        </p:spPr>
      </p:pic>
      <p:pic>
        <p:nvPicPr>
          <p:cNvPr id="5" name="Picture 4">
            <a:extLst>
              <a:ext uri="{FF2B5EF4-FFF2-40B4-BE49-F238E27FC236}">
                <a16:creationId xmlns:a16="http://schemas.microsoft.com/office/drawing/2014/main" id="{5874E1D7-35D0-454B-B522-172B0885E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818" y="132817"/>
            <a:ext cx="3915307" cy="3090569"/>
          </a:xfrm>
          <a:prstGeom prst="rect">
            <a:avLst/>
          </a:prstGeom>
        </p:spPr>
      </p:pic>
      <p:pic>
        <p:nvPicPr>
          <p:cNvPr id="7" name="Picture 6">
            <a:extLst>
              <a:ext uri="{FF2B5EF4-FFF2-40B4-BE49-F238E27FC236}">
                <a16:creationId xmlns:a16="http://schemas.microsoft.com/office/drawing/2014/main" id="{F9F622F4-9D89-4964-A1C4-67F977B733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79" y="117494"/>
            <a:ext cx="3443047" cy="3311506"/>
          </a:xfrm>
          <a:prstGeom prst="rect">
            <a:avLst/>
          </a:prstGeom>
        </p:spPr>
      </p:pic>
      <p:pic>
        <p:nvPicPr>
          <p:cNvPr id="9" name="Picture 8">
            <a:extLst>
              <a:ext uri="{FF2B5EF4-FFF2-40B4-BE49-F238E27FC236}">
                <a16:creationId xmlns:a16="http://schemas.microsoft.com/office/drawing/2014/main" id="{5236C281-0F76-427D-8673-F325C4EE1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278" y="3617983"/>
            <a:ext cx="3657599" cy="3090569"/>
          </a:xfrm>
          <a:prstGeom prst="rect">
            <a:avLst/>
          </a:prstGeom>
        </p:spPr>
      </p:pic>
      <p:pic>
        <p:nvPicPr>
          <p:cNvPr id="10" name="Picture 9">
            <a:extLst>
              <a:ext uri="{FF2B5EF4-FFF2-40B4-BE49-F238E27FC236}">
                <a16:creationId xmlns:a16="http://schemas.microsoft.com/office/drawing/2014/main" id="{62A8C509-C00E-40A9-A993-96C151E6D4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3641" y="3703575"/>
            <a:ext cx="3754899" cy="3004978"/>
          </a:xfrm>
          <a:prstGeom prst="rect">
            <a:avLst/>
          </a:prstGeom>
        </p:spPr>
      </p:pic>
    </p:spTree>
    <p:extLst>
      <p:ext uri="{BB962C8B-B14F-4D97-AF65-F5344CB8AC3E}">
        <p14:creationId xmlns:p14="http://schemas.microsoft.com/office/powerpoint/2010/main" val="421983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4FED7C-30AD-4C2C-BF0E-A78DC7F19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26" y="510838"/>
            <a:ext cx="3024827" cy="2753417"/>
          </a:xfrm>
          <a:prstGeom prst="rect">
            <a:avLst/>
          </a:prstGeom>
        </p:spPr>
      </p:pic>
      <p:pic>
        <p:nvPicPr>
          <p:cNvPr id="6" name="Picture 5">
            <a:extLst>
              <a:ext uri="{FF2B5EF4-FFF2-40B4-BE49-F238E27FC236}">
                <a16:creationId xmlns:a16="http://schemas.microsoft.com/office/drawing/2014/main" id="{ACAD9B44-F59F-44CA-B11D-CE65D728E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586" y="510838"/>
            <a:ext cx="2956714" cy="2595059"/>
          </a:xfrm>
          <a:prstGeom prst="rect">
            <a:avLst/>
          </a:prstGeom>
        </p:spPr>
      </p:pic>
      <p:pic>
        <p:nvPicPr>
          <p:cNvPr id="8" name="Picture 7">
            <a:extLst>
              <a:ext uri="{FF2B5EF4-FFF2-40B4-BE49-F238E27FC236}">
                <a16:creationId xmlns:a16="http://schemas.microsoft.com/office/drawing/2014/main" id="{F3964E89-4214-4BEC-8C65-FF0B1C283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325" y="3556043"/>
            <a:ext cx="3125290" cy="2595058"/>
          </a:xfrm>
          <a:prstGeom prst="rect">
            <a:avLst/>
          </a:prstGeom>
        </p:spPr>
      </p:pic>
      <p:pic>
        <p:nvPicPr>
          <p:cNvPr id="12" name="Picture 11">
            <a:extLst>
              <a:ext uri="{FF2B5EF4-FFF2-40B4-BE49-F238E27FC236}">
                <a16:creationId xmlns:a16="http://schemas.microsoft.com/office/drawing/2014/main" id="{53947F3B-5BA8-4A79-8ABA-1AFE3A9C9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5698" y="941164"/>
            <a:ext cx="3834931" cy="5229759"/>
          </a:xfrm>
          <a:prstGeom prst="rect">
            <a:avLst/>
          </a:prstGeom>
        </p:spPr>
      </p:pic>
    </p:spTree>
    <p:extLst>
      <p:ext uri="{BB962C8B-B14F-4D97-AF65-F5344CB8AC3E}">
        <p14:creationId xmlns:p14="http://schemas.microsoft.com/office/powerpoint/2010/main" val="357222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7E44A3-B0A4-4379-99E5-D647EF464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466" y="3429000"/>
            <a:ext cx="3821067" cy="3136545"/>
          </a:xfrm>
          <a:prstGeom prst="rect">
            <a:avLst/>
          </a:prstGeom>
        </p:spPr>
      </p:pic>
      <p:pic>
        <p:nvPicPr>
          <p:cNvPr id="5" name="Picture 4">
            <a:extLst>
              <a:ext uri="{FF2B5EF4-FFF2-40B4-BE49-F238E27FC236}">
                <a16:creationId xmlns:a16="http://schemas.microsoft.com/office/drawing/2014/main" id="{810CC2D7-C2C1-41BA-B7A2-9F16641F9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204" y="3429000"/>
            <a:ext cx="3821067" cy="3136545"/>
          </a:xfrm>
          <a:prstGeom prst="rect">
            <a:avLst/>
          </a:prstGeom>
        </p:spPr>
      </p:pic>
      <p:pic>
        <p:nvPicPr>
          <p:cNvPr id="7" name="Picture 6">
            <a:extLst>
              <a:ext uri="{FF2B5EF4-FFF2-40B4-BE49-F238E27FC236}">
                <a16:creationId xmlns:a16="http://schemas.microsoft.com/office/drawing/2014/main" id="{487E5F12-C127-46B4-9AC2-AD29AC344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2203" y="189011"/>
            <a:ext cx="3821068" cy="2611660"/>
          </a:xfrm>
          <a:prstGeom prst="rect">
            <a:avLst/>
          </a:prstGeom>
        </p:spPr>
      </p:pic>
      <p:pic>
        <p:nvPicPr>
          <p:cNvPr id="11" name="Picture 10">
            <a:extLst>
              <a:ext uri="{FF2B5EF4-FFF2-40B4-BE49-F238E27FC236}">
                <a16:creationId xmlns:a16="http://schemas.microsoft.com/office/drawing/2014/main" id="{7787B77F-CF9B-4855-BCFE-F4030DC4C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581" y="189011"/>
            <a:ext cx="3580974" cy="2611660"/>
          </a:xfrm>
          <a:prstGeom prst="rect">
            <a:avLst/>
          </a:prstGeom>
        </p:spPr>
      </p:pic>
      <p:pic>
        <p:nvPicPr>
          <p:cNvPr id="13" name="Picture 12">
            <a:extLst>
              <a:ext uri="{FF2B5EF4-FFF2-40B4-BE49-F238E27FC236}">
                <a16:creationId xmlns:a16="http://schemas.microsoft.com/office/drawing/2014/main" id="{E519410B-4C9E-441D-B119-BB2AE1B63A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635" y="188265"/>
            <a:ext cx="3657600" cy="2823125"/>
          </a:xfrm>
          <a:prstGeom prst="rect">
            <a:avLst/>
          </a:prstGeom>
        </p:spPr>
      </p:pic>
      <p:pic>
        <p:nvPicPr>
          <p:cNvPr id="15" name="Picture 14">
            <a:extLst>
              <a:ext uri="{FF2B5EF4-FFF2-40B4-BE49-F238E27FC236}">
                <a16:creationId xmlns:a16="http://schemas.microsoft.com/office/drawing/2014/main" id="{A3C0FA2F-5833-41B8-813C-42B4EECE9A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275" y="3386856"/>
            <a:ext cx="3862320" cy="3178689"/>
          </a:xfrm>
          <a:prstGeom prst="rect">
            <a:avLst/>
          </a:prstGeom>
        </p:spPr>
      </p:pic>
    </p:spTree>
    <p:extLst>
      <p:ext uri="{BB962C8B-B14F-4D97-AF65-F5344CB8AC3E}">
        <p14:creationId xmlns:p14="http://schemas.microsoft.com/office/powerpoint/2010/main" val="344700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B1D79-7307-4741-8B00-3BAF0C3BC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133" y="434213"/>
            <a:ext cx="3000774" cy="2217036"/>
          </a:xfrm>
          <a:prstGeom prst="rect">
            <a:avLst/>
          </a:prstGeom>
        </p:spPr>
      </p:pic>
      <p:pic>
        <p:nvPicPr>
          <p:cNvPr id="5" name="Picture 4">
            <a:extLst>
              <a:ext uri="{FF2B5EF4-FFF2-40B4-BE49-F238E27FC236}">
                <a16:creationId xmlns:a16="http://schemas.microsoft.com/office/drawing/2014/main" id="{7BA49BD3-1454-47E7-8000-CDEA62F2B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07" y="439321"/>
            <a:ext cx="2897116" cy="2268120"/>
          </a:xfrm>
          <a:prstGeom prst="rect">
            <a:avLst/>
          </a:prstGeom>
        </p:spPr>
      </p:pic>
      <p:pic>
        <p:nvPicPr>
          <p:cNvPr id="11" name="Picture 10">
            <a:extLst>
              <a:ext uri="{FF2B5EF4-FFF2-40B4-BE49-F238E27FC236}">
                <a16:creationId xmlns:a16="http://schemas.microsoft.com/office/drawing/2014/main" id="{1FA5DFCA-A56D-4F6D-AC6D-1C34738500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5433" y="308259"/>
            <a:ext cx="3473699" cy="2342990"/>
          </a:xfrm>
          <a:prstGeom prst="rect">
            <a:avLst/>
          </a:prstGeom>
        </p:spPr>
      </p:pic>
      <p:pic>
        <p:nvPicPr>
          <p:cNvPr id="13" name="Picture 12">
            <a:extLst>
              <a:ext uri="{FF2B5EF4-FFF2-40B4-BE49-F238E27FC236}">
                <a16:creationId xmlns:a16="http://schemas.microsoft.com/office/drawing/2014/main" id="{66C31CD0-8AB8-4757-8F5E-9D95BC6BBF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728" y="2707441"/>
            <a:ext cx="5715000" cy="4064000"/>
          </a:xfrm>
          <a:prstGeom prst="rect">
            <a:avLst/>
          </a:prstGeom>
        </p:spPr>
      </p:pic>
    </p:spTree>
    <p:extLst>
      <p:ext uri="{BB962C8B-B14F-4D97-AF65-F5344CB8AC3E}">
        <p14:creationId xmlns:p14="http://schemas.microsoft.com/office/powerpoint/2010/main" val="320924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C1E82-ABB5-44A4-BDBF-387063B93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810" y="3588635"/>
            <a:ext cx="2698502" cy="2158292"/>
          </a:xfrm>
          <a:prstGeom prst="rect">
            <a:avLst/>
          </a:prstGeom>
        </p:spPr>
      </p:pic>
      <p:pic>
        <p:nvPicPr>
          <p:cNvPr id="5" name="Picture 4">
            <a:extLst>
              <a:ext uri="{FF2B5EF4-FFF2-40B4-BE49-F238E27FC236}">
                <a16:creationId xmlns:a16="http://schemas.microsoft.com/office/drawing/2014/main" id="{CF448B25-20F2-450D-B285-8DAF6B419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31" y="3556629"/>
            <a:ext cx="2478043" cy="2085975"/>
          </a:xfrm>
          <a:prstGeom prst="rect">
            <a:avLst/>
          </a:prstGeom>
        </p:spPr>
      </p:pic>
      <p:pic>
        <p:nvPicPr>
          <p:cNvPr id="7" name="Picture 6">
            <a:extLst>
              <a:ext uri="{FF2B5EF4-FFF2-40B4-BE49-F238E27FC236}">
                <a16:creationId xmlns:a16="http://schemas.microsoft.com/office/drawing/2014/main" id="{866D4C0E-B1F3-481B-985A-B9668B178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8030" y="572288"/>
            <a:ext cx="2619375" cy="1971833"/>
          </a:xfrm>
          <a:prstGeom prst="rect">
            <a:avLst/>
          </a:prstGeom>
        </p:spPr>
      </p:pic>
      <p:pic>
        <p:nvPicPr>
          <p:cNvPr id="9" name="Picture 8">
            <a:extLst>
              <a:ext uri="{FF2B5EF4-FFF2-40B4-BE49-F238E27FC236}">
                <a16:creationId xmlns:a16="http://schemas.microsoft.com/office/drawing/2014/main" id="{133F49DD-661B-47EC-B17F-FFE170734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480" y="572288"/>
            <a:ext cx="2473492" cy="2112846"/>
          </a:xfrm>
          <a:prstGeom prst="rect">
            <a:avLst/>
          </a:prstGeom>
        </p:spPr>
      </p:pic>
      <p:pic>
        <p:nvPicPr>
          <p:cNvPr id="11" name="Picture 10">
            <a:extLst>
              <a:ext uri="{FF2B5EF4-FFF2-40B4-BE49-F238E27FC236}">
                <a16:creationId xmlns:a16="http://schemas.microsoft.com/office/drawing/2014/main" id="{CD1C1C31-201F-48BE-865D-02CA4FFBBD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1994" y="526842"/>
            <a:ext cx="2660428" cy="2158292"/>
          </a:xfrm>
          <a:prstGeom prst="rect">
            <a:avLst/>
          </a:prstGeom>
        </p:spPr>
      </p:pic>
      <p:pic>
        <p:nvPicPr>
          <p:cNvPr id="13" name="Picture 12">
            <a:extLst>
              <a:ext uri="{FF2B5EF4-FFF2-40B4-BE49-F238E27FC236}">
                <a16:creationId xmlns:a16="http://schemas.microsoft.com/office/drawing/2014/main" id="{05D88FA9-AA0C-4BAE-B2CD-FAB57C0D77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210" y="431578"/>
            <a:ext cx="2398039" cy="2303374"/>
          </a:xfrm>
          <a:prstGeom prst="rect">
            <a:avLst/>
          </a:prstGeom>
        </p:spPr>
      </p:pic>
      <p:pic>
        <p:nvPicPr>
          <p:cNvPr id="14" name="Picture 13">
            <a:extLst>
              <a:ext uri="{FF2B5EF4-FFF2-40B4-BE49-F238E27FC236}">
                <a16:creationId xmlns:a16="http://schemas.microsoft.com/office/drawing/2014/main" id="{D1C43643-D754-481D-A298-F2AD3E6A12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0555" y="3588635"/>
            <a:ext cx="2698502" cy="2158292"/>
          </a:xfrm>
          <a:prstGeom prst="rect">
            <a:avLst/>
          </a:prstGeom>
        </p:spPr>
      </p:pic>
      <p:pic>
        <p:nvPicPr>
          <p:cNvPr id="15" name="Picture 14">
            <a:extLst>
              <a:ext uri="{FF2B5EF4-FFF2-40B4-BE49-F238E27FC236}">
                <a16:creationId xmlns:a16="http://schemas.microsoft.com/office/drawing/2014/main" id="{216100CC-574B-435A-A964-235C955295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00300" y="3601408"/>
            <a:ext cx="2466975" cy="2041196"/>
          </a:xfrm>
          <a:prstGeom prst="rect">
            <a:avLst/>
          </a:prstGeom>
        </p:spPr>
      </p:pic>
    </p:spTree>
    <p:extLst>
      <p:ext uri="{BB962C8B-B14F-4D97-AF65-F5344CB8AC3E}">
        <p14:creationId xmlns:p14="http://schemas.microsoft.com/office/powerpoint/2010/main" val="2914852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CA905E-EE2C-40E0-8011-477BA783111C}"/>
              </a:ext>
            </a:extLst>
          </p:cNvPr>
          <p:cNvSpPr txBox="1"/>
          <p:nvPr/>
        </p:nvSpPr>
        <p:spPr>
          <a:xfrm>
            <a:off x="157083" y="130023"/>
            <a:ext cx="11745442" cy="674030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Generally, there are two ways to performed blood smear: </a:t>
            </a:r>
          </a:p>
          <a:p>
            <a:endParaRPr lang="en-US" sz="2400" dirty="0">
              <a:latin typeface="Arial" panose="020B0604020202020204" pitchFamily="34" charset="0"/>
              <a:cs typeface="Arial" panose="020B0604020202020204" pitchFamily="34" charset="0"/>
            </a:endParaRPr>
          </a:p>
          <a:p>
            <a:pPr algn="ctr"/>
            <a:r>
              <a:rPr lang="en-US" sz="2400" dirty="0">
                <a:solidFill>
                  <a:srgbClr val="FF0000"/>
                </a:solidFill>
                <a:latin typeface="Arial" panose="020B0604020202020204" pitchFamily="34" charset="0"/>
                <a:cs typeface="Arial" panose="020B0604020202020204" pitchFamily="34" charset="0"/>
              </a:rPr>
              <a:t>A</a:t>
            </a:r>
            <a:r>
              <a:rPr lang="en-US" sz="2400" b="1" dirty="0">
                <a:solidFill>
                  <a:srgbClr val="FF0000"/>
                </a:solidFill>
                <a:latin typeface="Arial" panose="020B0604020202020204" pitchFamily="34" charset="0"/>
                <a:cs typeface="Arial" panose="020B0604020202020204" pitchFamily="34" charset="0"/>
              </a:rPr>
              <a:t>. Direct Examination: </a:t>
            </a:r>
          </a:p>
          <a:p>
            <a:r>
              <a:rPr lang="en-US" sz="2400" dirty="0">
                <a:latin typeface="Arial" panose="020B0604020202020204" pitchFamily="34" charset="0"/>
                <a:cs typeface="Arial" panose="020B0604020202020204" pitchFamily="34" charset="0"/>
              </a:rPr>
              <a:t>1. Place three drops of fresh blood, mixed with anticoagulant </a:t>
            </a:r>
          </a:p>
          <a:p>
            <a:r>
              <a:rPr lang="en-US" sz="2400" dirty="0">
                <a:latin typeface="Arial" panose="020B0604020202020204" pitchFamily="34" charset="0"/>
                <a:cs typeface="Arial" panose="020B0604020202020204" pitchFamily="34" charset="0"/>
              </a:rPr>
              <a:t>(EDTA) on a clean slide. </a:t>
            </a:r>
          </a:p>
          <a:p>
            <a:r>
              <a:rPr lang="en-US" sz="2400" dirty="0">
                <a:latin typeface="Arial" panose="020B0604020202020204" pitchFamily="34" charset="0"/>
                <a:cs typeface="Arial" panose="020B0604020202020204" pitchFamily="34" charset="0"/>
              </a:rPr>
              <a:t>2. Put a cover slip over it and examine under microscope. </a:t>
            </a:r>
          </a:p>
          <a:p>
            <a:r>
              <a:rPr lang="en-US" sz="2400" dirty="0">
                <a:latin typeface="Arial" panose="020B0604020202020204" pitchFamily="34" charset="0"/>
                <a:cs typeface="Arial" panose="020B0604020202020204" pitchFamily="34" charset="0"/>
              </a:rPr>
              <a:t>3. The live trypanosomes and microfilaria are identified in the </a:t>
            </a:r>
          </a:p>
          <a:p>
            <a:r>
              <a:rPr lang="en-US" sz="2400" dirty="0">
                <a:latin typeface="Arial" panose="020B0604020202020204" pitchFamily="34" charset="0"/>
                <a:cs typeface="Arial" panose="020B0604020202020204" pitchFamily="34" charset="0"/>
              </a:rPr>
              <a:t>basis of their characteristic shape and motility. </a:t>
            </a:r>
          </a:p>
          <a:p>
            <a:endParaRPr lang="en-US" sz="2400" dirty="0">
              <a:latin typeface="Arial" panose="020B0604020202020204" pitchFamily="34" charset="0"/>
              <a:cs typeface="Arial" panose="020B0604020202020204" pitchFamily="34" charset="0"/>
            </a:endParaRPr>
          </a:p>
          <a:p>
            <a:pPr algn="ctr"/>
            <a:r>
              <a:rPr lang="en-US" sz="2400" dirty="0">
                <a:solidFill>
                  <a:srgbClr val="FF0000"/>
                </a:solidFill>
                <a:latin typeface="Arial" panose="020B0604020202020204" pitchFamily="34" charset="0"/>
                <a:cs typeface="Arial" panose="020B0604020202020204" pitchFamily="34" charset="0"/>
              </a:rPr>
              <a:t>B.</a:t>
            </a:r>
            <a:r>
              <a:rPr lang="en-US" sz="2400" b="1" dirty="0">
                <a:solidFill>
                  <a:srgbClr val="FF0000"/>
                </a:solidFill>
                <a:latin typeface="Arial" panose="020B0604020202020204" pitchFamily="34" charset="0"/>
                <a:cs typeface="Arial" panose="020B0604020202020204" pitchFamily="34" charset="0"/>
              </a:rPr>
              <a:t> Staining Blood Smear:</a:t>
            </a:r>
          </a:p>
          <a:p>
            <a:pPr algn="ctr"/>
            <a:r>
              <a:rPr lang="en-US" sz="2400" b="1" dirty="0">
                <a:solidFill>
                  <a:srgbClr val="FF0000"/>
                </a:solidFill>
                <a:latin typeface="Arial" panose="020B0604020202020204" pitchFamily="34" charset="0"/>
                <a:cs typeface="Arial" panose="020B0604020202020204" pitchFamily="34" charset="0"/>
              </a:rPr>
              <a:t>1. Preparation of Blood Smear: </a:t>
            </a:r>
            <a:r>
              <a:rPr lang="en-US" sz="2400" dirty="0">
                <a:latin typeface="Arial" panose="020B0604020202020204" pitchFamily="34" charset="0"/>
                <a:cs typeface="Arial" panose="020B0604020202020204" pitchFamily="34" charset="0"/>
              </a:rPr>
              <a:t>There are two kinds of blood smears:</a:t>
            </a:r>
          </a:p>
          <a:p>
            <a:r>
              <a:rPr lang="en-US" sz="2400" b="1" dirty="0">
                <a:solidFill>
                  <a:srgbClr val="FF0000"/>
                </a:solidFill>
                <a:latin typeface="Arial" panose="020B0604020202020204" pitchFamily="34" charset="0"/>
                <a:cs typeface="Arial" panose="020B0604020202020204" pitchFamily="34" charset="0"/>
              </a:rPr>
              <a:t>A. Thin Blood Film: </a:t>
            </a:r>
          </a:p>
          <a:p>
            <a:r>
              <a:rPr lang="en-US" sz="2400" dirty="0">
                <a:latin typeface="Arial" panose="020B0604020202020204" pitchFamily="34" charset="0"/>
                <a:cs typeface="Arial" panose="020B0604020202020204" pitchFamily="34" charset="0"/>
              </a:rPr>
              <a:t>place a new clean glass slide (specimen slide) on a flat surface and add a small drop of blood from the end of the slide. </a:t>
            </a:r>
          </a:p>
          <a:p>
            <a:r>
              <a:rPr lang="en-US" sz="2400" dirty="0">
                <a:latin typeface="Arial" panose="020B0604020202020204" pitchFamily="34" charset="0"/>
                <a:cs typeface="Arial" panose="020B0604020202020204" pitchFamily="34" charset="0"/>
              </a:rPr>
              <a:t>while holding the other end of the specimen slide in place with the finger of one hand,</a:t>
            </a:r>
          </a:p>
          <a:p>
            <a:r>
              <a:rPr lang="en-US" sz="2400" dirty="0">
                <a:latin typeface="Arial" panose="020B0604020202020204" pitchFamily="34" charset="0"/>
                <a:cs typeface="Arial" panose="020B0604020202020204" pitchFamily="34" charset="0"/>
              </a:rPr>
              <a:t>another slide (spread slide) is placed in front of the drop of blood with the other hand. The spreader slide should be held as follows:  </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494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950</Words>
  <Application>Microsoft Office PowerPoint</Application>
  <PresentationFormat>Widescreen</PresentationFormat>
  <Paragraphs>80</Paragraphs>
  <Slides>17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Gabriola</vt:lpstr>
      <vt:lpstr>Office Theme</vt:lpstr>
      <vt:lpstr>Blood Examination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Examination</dc:title>
  <dc:creator>huawei</dc:creator>
  <cp:lastModifiedBy>huawei</cp:lastModifiedBy>
  <cp:revision>24</cp:revision>
  <dcterms:created xsi:type="dcterms:W3CDTF">2024-02-10T20:07:24Z</dcterms:created>
  <dcterms:modified xsi:type="dcterms:W3CDTF">2024-02-10T22:55:20Z</dcterms:modified>
</cp:coreProperties>
</file>